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332" r:id="rId2"/>
    <p:sldId id="325" r:id="rId3"/>
    <p:sldId id="334" r:id="rId4"/>
    <p:sldId id="335" r:id="rId5"/>
    <p:sldId id="337" r:id="rId6"/>
    <p:sldId id="342" r:id="rId7"/>
    <p:sldId id="343" r:id="rId8"/>
    <p:sldId id="344" r:id="rId9"/>
    <p:sldId id="346" r:id="rId10"/>
    <p:sldId id="349" r:id="rId11"/>
    <p:sldId id="351" r:id="rId12"/>
    <p:sldId id="352" r:id="rId13"/>
    <p:sldId id="338" r:id="rId14"/>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predefinita" id="{4A14644E-7E5E-473F-9661-E825EACEFF6B}">
          <p14:sldIdLst>
            <p14:sldId id="332"/>
            <p14:sldId id="325"/>
            <p14:sldId id="334"/>
            <p14:sldId id="335"/>
            <p14:sldId id="337"/>
            <p14:sldId id="342"/>
            <p14:sldId id="343"/>
            <p14:sldId id="344"/>
            <p14:sldId id="346"/>
            <p14:sldId id="349"/>
            <p14:sldId id="351"/>
            <p14:sldId id="352"/>
            <p14:sldId id="338"/>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a:srgbClr val="DEDEDE"/>
    <a:srgbClr val="FFF9A7"/>
    <a:srgbClr val="EBF589"/>
    <a:srgbClr val="F6882E"/>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9" autoAdjust="0"/>
    <p:restoredTop sz="85378" autoAdjust="0"/>
  </p:normalViewPr>
  <p:slideViewPr>
    <p:cSldViewPr snapToGrid="0" snapToObjects="1">
      <p:cViewPr varScale="1">
        <p:scale>
          <a:sx n="75" d="100"/>
          <a:sy n="75" d="100"/>
        </p:scale>
        <p:origin x="1733" y="53"/>
      </p:cViewPr>
      <p:guideLst>
        <p:guide orient="horz" pos="2160"/>
        <p:guide pos="2880"/>
      </p:guideLst>
    </p:cSldViewPr>
  </p:slideViewPr>
  <p:outlineViewPr>
    <p:cViewPr>
      <p:scale>
        <a:sx n="33" d="100"/>
        <a:sy n="33" d="100"/>
      </p:scale>
      <p:origin x="0" y="3400"/>
    </p:cViewPr>
  </p:outlineViewPr>
  <p:notesTextViewPr>
    <p:cViewPr>
      <p:scale>
        <a:sx n="100" d="100"/>
        <a:sy n="100" d="100"/>
      </p:scale>
      <p:origin x="0" y="0"/>
    </p:cViewPr>
  </p:notesTextViewPr>
  <p:sorterViewPr>
    <p:cViewPr>
      <p:scale>
        <a:sx n="100" d="100"/>
        <a:sy n="100" d="100"/>
      </p:scale>
      <p:origin x="0" y="524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2D0CFF-6EE5-4C38-BB09-D041C1E8A4A3}" type="datetimeFigureOut">
              <a:rPr lang="it-IT" smtClean="0"/>
              <a:pPr/>
              <a:t>25/05/2018</a:t>
            </a:fld>
            <a:endParaRPr lang="it-IT"/>
          </a:p>
        </p:txBody>
      </p:sp>
      <p:sp>
        <p:nvSpPr>
          <p:cNvPr id="4" name="Segnaposto immagine diapositiva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87FE226-5902-4532-91B1-10C054C2E86D}" type="slidenum">
              <a:rPr lang="it-IT" smtClean="0"/>
              <a:pPr/>
              <a:t>‹#›</a:t>
            </a:fld>
            <a:endParaRPr lang="it-IT"/>
          </a:p>
        </p:txBody>
      </p:sp>
    </p:spTree>
    <p:extLst>
      <p:ext uri="{BB962C8B-B14F-4D97-AF65-F5344CB8AC3E}">
        <p14:creationId xmlns:p14="http://schemas.microsoft.com/office/powerpoint/2010/main" val="332861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Public API Server collects public API services from all over the world through Internet. The base URL for this server is https://api.publicapis.org/.</a:t>
            </a:r>
          </a:p>
          <a:p>
            <a:endParaRPr lang="en-US" dirty="0"/>
          </a:p>
          <a:p>
            <a:r>
              <a:rPr lang="en-US" dirty="0"/>
              <a:t>The instrument application is developed with a Prometheus client library, so that it is able to expose custom metrics in Prometheus format.</a:t>
            </a:r>
          </a:p>
          <a:p>
            <a:r>
              <a:rPr lang="en-US" dirty="0"/>
              <a:t>By sending </a:t>
            </a:r>
            <a:r>
              <a:rPr lang="en-US" i="1" dirty="0"/>
              <a:t>GET /category </a:t>
            </a:r>
            <a:r>
              <a:rPr lang="en-US" dirty="0"/>
              <a:t>request to the Public API Server, our application is able to receive a JSON file including all the information related with that category.</a:t>
            </a:r>
          </a:p>
          <a:p>
            <a:r>
              <a:rPr lang="en-US" dirty="0"/>
              <a:t>With the received data, we apply SHA-512 hash transform function to encrypt this data string and then expose the processed data with a REST API.</a:t>
            </a:r>
          </a:p>
          <a:p>
            <a:r>
              <a:rPr lang="en-US" dirty="0"/>
              <a:t>At the same time, the application exposes the predefined custom metrics to the Prometheus instance through a HTTP endpoint (/metrics).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Finally, the developed application should be packaged into a docker file and stored into </a:t>
            </a:r>
            <a:r>
              <a:rPr lang="en-US" dirty="0" err="1"/>
              <a:t>Dockerhub</a:t>
            </a:r>
            <a:r>
              <a:rPr lang="en-US" dirty="0"/>
              <a:t> repository.</a:t>
            </a:r>
          </a:p>
          <a:p>
            <a:endParaRPr lang="en-US" dirty="0"/>
          </a:p>
        </p:txBody>
      </p:sp>
      <p:sp>
        <p:nvSpPr>
          <p:cNvPr id="4" name="灯片编号占位符 3"/>
          <p:cNvSpPr>
            <a:spLocks noGrp="1"/>
          </p:cNvSpPr>
          <p:nvPr>
            <p:ph type="sldNum" sz="quarter" idx="10"/>
          </p:nvPr>
        </p:nvSpPr>
        <p:spPr/>
        <p:txBody>
          <a:bodyPr/>
          <a:lstStyle/>
          <a:p>
            <a:fld id="{E87FE226-5902-4532-91B1-10C054C2E86D}" type="slidenum">
              <a:rPr lang="it-IT" smtClean="0"/>
              <a:pPr/>
              <a:t>10</a:t>
            </a:fld>
            <a:endParaRPr lang="it-IT"/>
          </a:p>
        </p:txBody>
      </p:sp>
    </p:spTree>
    <p:extLst>
      <p:ext uri="{BB962C8B-B14F-4D97-AF65-F5344CB8AC3E}">
        <p14:creationId xmlns:p14="http://schemas.microsoft.com/office/powerpoint/2010/main" val="29733317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pPr/>
              <a:t>25/05/2018</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pPr/>
              <a:t>‹#›</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pPr/>
              <a:t>25/05/2018</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pPr/>
              <a:t>‹#›</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pPr/>
              <a:t>25/05/2018</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pPr/>
              <a:t>‹#›</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pPr/>
              <a:t>25/05/2018</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pPr/>
              <a:t>‹#›</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pPr/>
              <a:t>25/05/2018</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pPr/>
              <a:t>‹#›</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pPr/>
              <a:t>25/05/2018</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pPr/>
              <a:t>‹#›</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pPr/>
              <a:t>25/05/2018</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pPr/>
              <a:t>‹#›</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pPr/>
              <a:t>25/05/2018</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pPr/>
              <a:t>‹#›</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pPr/>
              <a:t>25/05/2018</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pPr/>
              <a:t>‹#›</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671496" y="4165598"/>
            <a:ext cx="7772400" cy="968375"/>
          </a:xfrm>
          <a:prstGeom prst="rect">
            <a:avLst/>
          </a:prstGeom>
        </p:spPr>
        <p:txBody>
          <a:bodyPr>
            <a:normAutofit fontScale="92500" lnSpcReduction="20000"/>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b="0" dirty="0"/>
              <a:t>Improving </a:t>
            </a:r>
            <a:r>
              <a:rPr lang="en-US" b="0" dirty="0" err="1"/>
              <a:t>DaaS</a:t>
            </a:r>
            <a:r>
              <a:rPr lang="en-US" b="0" dirty="0"/>
              <a:t> with Kubernetes in Fog</a:t>
            </a:r>
          </a:p>
          <a:p>
            <a:r>
              <a:rPr lang="en-US" b="0" dirty="0"/>
              <a:t>Computing Environments</a:t>
            </a:r>
            <a:endParaRPr lang="it-IT" b="0" dirty="0"/>
          </a:p>
        </p:txBody>
      </p:sp>
      <p:sp>
        <p:nvSpPr>
          <p:cNvPr id="133" name="Sottotitolo 2"/>
          <p:cNvSpPr txBox="1">
            <a:spLocks/>
          </p:cNvSpPr>
          <p:nvPr/>
        </p:nvSpPr>
        <p:spPr>
          <a:xfrm>
            <a:off x="447511" y="5784850"/>
            <a:ext cx="4114657" cy="806381"/>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it-IT" sz="1800" b="1" dirty="0">
                <a:solidFill>
                  <a:schemeClr val="bg1"/>
                </a:solidFill>
              </a:rPr>
              <a:t>Relatore</a:t>
            </a:r>
            <a:r>
              <a:rPr lang="it-IT" sz="1800" dirty="0">
                <a:solidFill>
                  <a:schemeClr val="bg1"/>
                </a:solidFill>
              </a:rPr>
              <a:t>:  Prof. Monica Vitali</a:t>
            </a:r>
          </a:p>
          <a:p>
            <a:r>
              <a:rPr lang="it-IT" sz="1800" b="1" dirty="0">
                <a:solidFill>
                  <a:schemeClr val="bg1"/>
                </a:solidFill>
              </a:rPr>
              <a:t>Correlatore</a:t>
            </a:r>
            <a:r>
              <a:rPr lang="it-IT" sz="1800" dirty="0">
                <a:solidFill>
                  <a:schemeClr val="bg1"/>
                </a:solidFill>
              </a:rPr>
              <a:t>:  Prof. Pierluigi Plebani</a:t>
            </a:r>
          </a:p>
        </p:txBody>
      </p:sp>
      <p:sp>
        <p:nvSpPr>
          <p:cNvPr id="134" name="Sottotitolo 2">
            <a:extLst>
              <a:ext uri="{FF2B5EF4-FFF2-40B4-BE49-F238E27FC236}">
                <a16:creationId xmlns:a16="http://schemas.microsoft.com/office/drawing/2014/main" id="{3945BF0E-7FBD-4215-B49C-4A70FCC44E37}"/>
              </a:ext>
            </a:extLst>
          </p:cNvPr>
          <p:cNvSpPr txBox="1">
            <a:spLocks/>
          </p:cNvSpPr>
          <p:nvPr/>
        </p:nvSpPr>
        <p:spPr>
          <a:xfrm>
            <a:off x="6048791" y="6178684"/>
            <a:ext cx="2752358" cy="388248"/>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it-IT" sz="1800" dirty="0">
                <a:solidFill>
                  <a:schemeClr val="bg1"/>
                </a:solidFill>
              </a:rPr>
              <a:t>Presented by: Sun Chao</a:t>
            </a:r>
          </a:p>
        </p:txBody>
      </p:sp>
    </p:spTree>
    <p:extLst>
      <p:ext uri="{BB962C8B-B14F-4D97-AF65-F5344CB8AC3E}">
        <p14:creationId xmlns:p14="http://schemas.microsoft.com/office/powerpoint/2010/main" val="1929461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340412" y="361817"/>
            <a:ext cx="8463175" cy="639668"/>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2800" b="0" dirty="0">
                <a:latin typeface="Sitka Heading" panose="02000505000000020004" pitchFamily="2" charset="0"/>
              </a:rPr>
              <a:t>CONTAINERIZED APPLICATION DEVELOPMENT</a:t>
            </a:r>
          </a:p>
        </p:txBody>
      </p:sp>
      <p:pic>
        <p:nvPicPr>
          <p:cNvPr id="5" name="图片 4">
            <a:extLst>
              <a:ext uri="{FF2B5EF4-FFF2-40B4-BE49-F238E27FC236}">
                <a16:creationId xmlns:a16="http://schemas.microsoft.com/office/drawing/2014/main" id="{02AB8ADE-B7E6-4A40-94E2-42AE2F272959}"/>
              </a:ext>
            </a:extLst>
          </p:cNvPr>
          <p:cNvPicPr>
            <a:picLocks noChangeAspect="1"/>
          </p:cNvPicPr>
          <p:nvPr/>
        </p:nvPicPr>
        <p:blipFill>
          <a:blip r:embed="rId3"/>
          <a:stretch>
            <a:fillRect/>
          </a:stretch>
        </p:blipFill>
        <p:spPr>
          <a:xfrm>
            <a:off x="860579" y="1820486"/>
            <a:ext cx="7422839" cy="3450160"/>
          </a:xfrm>
          <a:prstGeom prst="rect">
            <a:avLst/>
          </a:prstGeom>
        </p:spPr>
      </p:pic>
      <p:sp>
        <p:nvSpPr>
          <p:cNvPr id="6" name="文本框 5">
            <a:extLst>
              <a:ext uri="{FF2B5EF4-FFF2-40B4-BE49-F238E27FC236}">
                <a16:creationId xmlns:a16="http://schemas.microsoft.com/office/drawing/2014/main" id="{3D3CE762-8557-4ECF-B562-5868E537A868}"/>
              </a:ext>
            </a:extLst>
          </p:cNvPr>
          <p:cNvSpPr txBox="1"/>
          <p:nvPr/>
        </p:nvSpPr>
        <p:spPr>
          <a:xfrm>
            <a:off x="2118045" y="5270646"/>
            <a:ext cx="5038535" cy="307777"/>
          </a:xfrm>
          <a:prstGeom prst="rect">
            <a:avLst/>
          </a:prstGeom>
          <a:noFill/>
        </p:spPr>
        <p:txBody>
          <a:bodyPr wrap="square" rtlCol="0">
            <a:spAutoFit/>
          </a:bodyPr>
          <a:lstStyle/>
          <a:p>
            <a:r>
              <a:rPr lang="en-US" sz="1400" dirty="0"/>
              <a:t>Figure 4: Data pipeline of the data processing application</a:t>
            </a:r>
          </a:p>
        </p:txBody>
      </p:sp>
    </p:spTree>
    <p:extLst>
      <p:ext uri="{BB962C8B-B14F-4D97-AF65-F5344CB8AC3E}">
        <p14:creationId xmlns:p14="http://schemas.microsoft.com/office/powerpoint/2010/main" val="3799725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531536" y="306872"/>
            <a:ext cx="6485084" cy="639668"/>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a:latin typeface="Sitka Heading" panose="02000505000000020004" pitchFamily="2" charset="0"/>
              </a:rPr>
              <a:t>DEMO TIME </a:t>
            </a:r>
          </a:p>
        </p:txBody>
      </p:sp>
    </p:spTree>
    <p:extLst>
      <p:ext uri="{BB962C8B-B14F-4D97-AF65-F5344CB8AC3E}">
        <p14:creationId xmlns:p14="http://schemas.microsoft.com/office/powerpoint/2010/main" val="21039551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531536" y="306872"/>
            <a:ext cx="6485084" cy="639668"/>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a:latin typeface="Sitka Heading" panose="02000505000000020004" pitchFamily="2" charset="0"/>
              </a:rPr>
              <a:t>FUTURE WORK</a:t>
            </a:r>
          </a:p>
        </p:txBody>
      </p:sp>
      <p:sp>
        <p:nvSpPr>
          <p:cNvPr id="4" name="文本框 3">
            <a:extLst>
              <a:ext uri="{FF2B5EF4-FFF2-40B4-BE49-F238E27FC236}">
                <a16:creationId xmlns:a16="http://schemas.microsoft.com/office/drawing/2014/main" id="{085CDE54-2616-4756-8FE4-63D074061364}"/>
              </a:ext>
            </a:extLst>
          </p:cNvPr>
          <p:cNvSpPr txBox="1"/>
          <p:nvPr/>
        </p:nvSpPr>
        <p:spPr>
          <a:xfrm>
            <a:off x="821094" y="2024743"/>
            <a:ext cx="7455159" cy="3416320"/>
          </a:xfrm>
          <a:prstGeom prst="rect">
            <a:avLst/>
          </a:prstGeom>
          <a:noFill/>
        </p:spPr>
        <p:txBody>
          <a:bodyPr wrap="square" rtlCol="0">
            <a:spAutoFit/>
          </a:bodyPr>
          <a:lstStyle/>
          <a:p>
            <a:pPr marL="342900" indent="-342900">
              <a:buFont typeface="+mj-lt"/>
              <a:buAutoNum type="arabicPeriod"/>
            </a:pPr>
            <a:r>
              <a:rPr lang="en-US" dirty="0"/>
              <a:t>Three custom metrics are too limited to track the running states for a huge number of VDCs, more metrics should be designed and attached to our customized monitoring system.</a:t>
            </a:r>
          </a:p>
          <a:p>
            <a:pPr marL="342900" indent="-342900">
              <a:buFont typeface="+mj-lt"/>
              <a:buAutoNum type="arabicPeriod"/>
            </a:pPr>
            <a:r>
              <a:rPr lang="en-US" dirty="0"/>
              <a:t>Since the customized monitoring system is ready, we still need to enact a data and computation movement based on the monitoring data. The data and computation movement actions should be triggered by the VDM, which is used to control the activities for its connected VDCs.</a:t>
            </a:r>
          </a:p>
          <a:p>
            <a:pPr marL="342900" indent="-342900">
              <a:buFont typeface="+mj-lt"/>
              <a:buAutoNum type="arabicPeriod"/>
            </a:pPr>
            <a:r>
              <a:rPr lang="en-US" dirty="0"/>
              <a:t>The developed platform right now is supported by Cloud Service Provider which provides several Virtual Machines relying on the cloud data-center. To provide a truly Fog Computing environment, some ARM devices(e.g., Raspberry PI) should be connected to our Kubernetes cluster as the edge side.</a:t>
            </a:r>
          </a:p>
        </p:txBody>
      </p:sp>
    </p:spTree>
    <p:extLst>
      <p:ext uri="{BB962C8B-B14F-4D97-AF65-F5344CB8AC3E}">
        <p14:creationId xmlns:p14="http://schemas.microsoft.com/office/powerpoint/2010/main" val="3750018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FBA422F-4D95-4E60-988A-F1A1185750B8}"/>
              </a:ext>
            </a:extLst>
          </p:cNvPr>
          <p:cNvSpPr txBox="1"/>
          <p:nvPr/>
        </p:nvSpPr>
        <p:spPr>
          <a:xfrm>
            <a:off x="699797" y="1626580"/>
            <a:ext cx="3872203" cy="58477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THANK YOU!</a:t>
            </a:r>
          </a:p>
        </p:txBody>
      </p:sp>
      <p:pic>
        <p:nvPicPr>
          <p:cNvPr id="4" name="Immagine 3">
            <a:extLst>
              <a:ext uri="{FF2B5EF4-FFF2-40B4-BE49-F238E27FC236}">
                <a16:creationId xmlns:a16="http://schemas.microsoft.com/office/drawing/2014/main" id="{AB64117B-77B0-4D10-92C6-E0ABE36711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074" y="4646646"/>
            <a:ext cx="3084576" cy="1301496"/>
          </a:xfrm>
          <a:prstGeom prst="rect">
            <a:avLst/>
          </a:prstGeom>
        </p:spPr>
      </p:pic>
      <p:sp>
        <p:nvSpPr>
          <p:cNvPr id="5" name="文本框 4">
            <a:extLst>
              <a:ext uri="{FF2B5EF4-FFF2-40B4-BE49-F238E27FC236}">
                <a16:creationId xmlns:a16="http://schemas.microsoft.com/office/drawing/2014/main" id="{020E5F13-4CA2-4BE2-AA44-CCC269ABBFF5}"/>
              </a:ext>
            </a:extLst>
          </p:cNvPr>
          <p:cNvSpPr txBox="1"/>
          <p:nvPr/>
        </p:nvSpPr>
        <p:spPr>
          <a:xfrm>
            <a:off x="2462504" y="3075057"/>
            <a:ext cx="4984101" cy="707886"/>
          </a:xfrm>
          <a:prstGeom prst="rect">
            <a:avLst/>
          </a:prstGeom>
          <a:noFill/>
        </p:spPr>
        <p:txBody>
          <a:bodyPr wrap="square" rtlCol="0">
            <a:spAutoFit/>
          </a:bodyPr>
          <a:lstStyle/>
          <a:p>
            <a:r>
              <a:rPr lang="en-US" sz="4000" dirty="0">
                <a:latin typeface="Baskerville Old Face" panose="02020602080505020303" pitchFamily="18" charset="0"/>
                <a:cs typeface="Times New Roman" panose="02020603050405020304" pitchFamily="18" charset="0"/>
              </a:rPr>
              <a:t>QUESTION TIME</a:t>
            </a:r>
          </a:p>
        </p:txBody>
      </p:sp>
    </p:spTree>
    <p:extLst>
      <p:ext uri="{BB962C8B-B14F-4D97-AF65-F5344CB8AC3E}">
        <p14:creationId xmlns:p14="http://schemas.microsoft.com/office/powerpoint/2010/main" val="1175004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1">
            <a:extLst>
              <a:ext uri="{FF2B5EF4-FFF2-40B4-BE49-F238E27FC236}">
                <a16:creationId xmlns:a16="http://schemas.microsoft.com/office/drawing/2014/main" id="{C9FC8676-5518-463D-9E90-C2291D776B7F}"/>
              </a:ext>
            </a:extLst>
          </p:cNvPr>
          <p:cNvSpPr txBox="1">
            <a:spLocks/>
          </p:cNvSpPr>
          <p:nvPr/>
        </p:nvSpPr>
        <p:spPr>
          <a:xfrm>
            <a:off x="531537" y="306872"/>
            <a:ext cx="3098071" cy="639668"/>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a:latin typeface="Sitka Heading" panose="02000505000000020004" pitchFamily="2" charset="0"/>
                <a:ea typeface="Yu Gothic UI Semibold" panose="020B0700000000000000" pitchFamily="34" charset="-128"/>
              </a:rPr>
              <a:t>CONTENT</a:t>
            </a:r>
          </a:p>
        </p:txBody>
      </p:sp>
      <p:sp>
        <p:nvSpPr>
          <p:cNvPr id="6" name="文本框 5">
            <a:extLst>
              <a:ext uri="{FF2B5EF4-FFF2-40B4-BE49-F238E27FC236}">
                <a16:creationId xmlns:a16="http://schemas.microsoft.com/office/drawing/2014/main" id="{556D55DA-1389-4465-8102-D6959227B47E}"/>
              </a:ext>
            </a:extLst>
          </p:cNvPr>
          <p:cNvSpPr txBox="1"/>
          <p:nvPr/>
        </p:nvSpPr>
        <p:spPr>
          <a:xfrm>
            <a:off x="1063690" y="1856792"/>
            <a:ext cx="7156579" cy="2308324"/>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Sitka Heading" panose="02000505000000020004" pitchFamily="2" charset="0"/>
              </a:rPr>
              <a:t>BACKGROUND</a:t>
            </a:r>
          </a:p>
          <a:p>
            <a:pPr marL="342900" indent="-342900">
              <a:buFont typeface="Arial" panose="020B0604020202020204" pitchFamily="34" charset="0"/>
              <a:buChar char="•"/>
            </a:pPr>
            <a:r>
              <a:rPr lang="en-US" sz="2400" dirty="0">
                <a:latin typeface="Sitka Heading" panose="02000505000000020004" pitchFamily="2" charset="0"/>
              </a:rPr>
              <a:t>RESEARCH GOALS</a:t>
            </a:r>
          </a:p>
          <a:p>
            <a:pPr marL="342900" indent="-342900">
              <a:buFont typeface="Arial" panose="020B0604020202020204" pitchFamily="34" charset="0"/>
              <a:buChar char="•"/>
            </a:pPr>
            <a:r>
              <a:rPr lang="en-US" sz="2400" dirty="0">
                <a:latin typeface="Sitka Heading" panose="02000505000000020004" pitchFamily="2" charset="0"/>
              </a:rPr>
              <a:t>CUSTOMIZED MONITORING SYSTEM</a:t>
            </a:r>
          </a:p>
          <a:p>
            <a:pPr marL="342900" indent="-342900">
              <a:buFont typeface="Arial" panose="020B0604020202020204" pitchFamily="34" charset="0"/>
              <a:buChar char="•"/>
            </a:pPr>
            <a:r>
              <a:rPr lang="en-US" sz="2400" dirty="0">
                <a:latin typeface="Sitka Heading" panose="02000505000000020004" pitchFamily="2" charset="0"/>
              </a:rPr>
              <a:t>DEMO TIME</a:t>
            </a:r>
          </a:p>
          <a:p>
            <a:pPr marL="342900" indent="-342900">
              <a:buFont typeface="Arial" panose="020B0604020202020204" pitchFamily="34" charset="0"/>
              <a:buChar char="•"/>
            </a:pPr>
            <a:r>
              <a:rPr lang="en-US" sz="2400" dirty="0">
                <a:latin typeface="Sitka Heading" panose="02000505000000020004" pitchFamily="2" charset="0"/>
              </a:rPr>
              <a:t>FUTURE WORK</a:t>
            </a:r>
          </a:p>
          <a:p>
            <a:endParaRPr lang="en-US" sz="2400" dirty="0">
              <a:latin typeface="Sitka Heading" panose="02000505000000020004" pitchFamily="2" charset="0"/>
            </a:endParaRPr>
          </a:p>
        </p:txBody>
      </p:sp>
    </p:spTree>
    <p:extLst>
      <p:ext uri="{BB962C8B-B14F-4D97-AF65-F5344CB8AC3E}">
        <p14:creationId xmlns:p14="http://schemas.microsoft.com/office/powerpoint/2010/main" val="27257381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531536" y="306872"/>
            <a:ext cx="6485084" cy="639668"/>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a:latin typeface="Sitka Heading" panose="02000505000000020004" pitchFamily="2" charset="0"/>
              </a:rPr>
              <a:t>BACKGROUND </a:t>
            </a:r>
          </a:p>
        </p:txBody>
      </p:sp>
      <p:sp>
        <p:nvSpPr>
          <p:cNvPr id="3" name="文本框 2">
            <a:extLst>
              <a:ext uri="{FF2B5EF4-FFF2-40B4-BE49-F238E27FC236}">
                <a16:creationId xmlns:a16="http://schemas.microsoft.com/office/drawing/2014/main" id="{600BA420-41CC-451D-BDE2-7A633FB998F7}"/>
              </a:ext>
            </a:extLst>
          </p:cNvPr>
          <p:cNvSpPr txBox="1"/>
          <p:nvPr/>
        </p:nvSpPr>
        <p:spPr>
          <a:xfrm>
            <a:off x="886408" y="1838130"/>
            <a:ext cx="6895323" cy="3139321"/>
          </a:xfrm>
          <a:prstGeom prst="rect">
            <a:avLst/>
          </a:prstGeom>
          <a:noFill/>
        </p:spPr>
        <p:txBody>
          <a:bodyPr wrap="square" rtlCol="0">
            <a:spAutoFit/>
          </a:bodyPr>
          <a:lstStyle/>
          <a:p>
            <a:pPr marL="285750" indent="-285750">
              <a:buFont typeface="Wingdings" panose="05000000000000000000" pitchFamily="2" charset="2"/>
              <a:buChar char="§"/>
            </a:pPr>
            <a:r>
              <a:rPr lang="en-US" dirty="0"/>
              <a:t>Countless data have also been generated by Internet of Things-based devices. Due to device heterogeneity, data generated by IoT devices usually come with different format and quality.</a:t>
            </a:r>
          </a:p>
          <a:p>
            <a:pPr marL="285750" indent="-285750">
              <a:buFont typeface="Wingdings" panose="05000000000000000000" pitchFamily="2" charset="2"/>
              <a:buChar char="§"/>
            </a:pPr>
            <a:r>
              <a:rPr lang="en-US" dirty="0"/>
              <a:t>Data-intensive applications are usually developed based on Cloud resources which can provide reliable and scalable services</a:t>
            </a:r>
          </a:p>
          <a:p>
            <a:pPr marL="285750" indent="-285750">
              <a:buFont typeface="Wingdings" panose="05000000000000000000" pitchFamily="2" charset="2"/>
              <a:buChar char="§"/>
            </a:pPr>
            <a:r>
              <a:rPr lang="en-US" dirty="0"/>
              <a:t>Two major challenges raised when designing data-intensive applications by handling these data: </a:t>
            </a:r>
          </a:p>
          <a:p>
            <a:pPr marL="742950" lvl="1" indent="-285750">
              <a:buFont typeface="Wingdings" panose="05000000000000000000" pitchFamily="2" charset="2"/>
              <a:buChar char="§"/>
            </a:pPr>
            <a:r>
              <a:rPr lang="en-US" dirty="0"/>
              <a:t>privacy and security</a:t>
            </a:r>
          </a:p>
          <a:p>
            <a:pPr marL="742950" lvl="1" indent="-285750">
              <a:buFont typeface="Wingdings" panose="05000000000000000000" pitchFamily="2" charset="2"/>
              <a:buChar char="§"/>
            </a:pPr>
            <a:r>
              <a:rPr lang="en-US" dirty="0"/>
              <a:t>latency</a:t>
            </a:r>
          </a:p>
          <a:p>
            <a:pPr marL="285750" indent="-285750">
              <a:buFont typeface="Wingdings" panose="05000000000000000000" pitchFamily="2" charset="2"/>
              <a:buChar char="§"/>
            </a:pPr>
            <a:endParaRPr lang="en-US" dirty="0"/>
          </a:p>
          <a:p>
            <a:endParaRPr lang="en-US" dirty="0"/>
          </a:p>
        </p:txBody>
      </p:sp>
    </p:spTree>
    <p:extLst>
      <p:ext uri="{BB962C8B-B14F-4D97-AF65-F5344CB8AC3E}">
        <p14:creationId xmlns:p14="http://schemas.microsoft.com/office/powerpoint/2010/main" val="1298088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531537" y="306872"/>
            <a:ext cx="3499287" cy="639668"/>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a:latin typeface="Sitka Heading" panose="02000505000000020004" pitchFamily="2" charset="0"/>
                <a:ea typeface="Yu Gothic UI Semibold" panose="020B0700000000000000" pitchFamily="34" charset="-128"/>
              </a:rPr>
              <a:t>RESEARCH GOALS</a:t>
            </a:r>
          </a:p>
        </p:txBody>
      </p:sp>
      <p:sp>
        <p:nvSpPr>
          <p:cNvPr id="3" name="文本框 2">
            <a:extLst>
              <a:ext uri="{FF2B5EF4-FFF2-40B4-BE49-F238E27FC236}">
                <a16:creationId xmlns:a16="http://schemas.microsoft.com/office/drawing/2014/main" id="{ED1397DD-CDA8-4E67-A510-3BFB362AF664}"/>
              </a:ext>
            </a:extLst>
          </p:cNvPr>
          <p:cNvSpPr txBox="1"/>
          <p:nvPr/>
        </p:nvSpPr>
        <p:spPr>
          <a:xfrm>
            <a:off x="886408" y="1838130"/>
            <a:ext cx="6895323" cy="2585323"/>
          </a:xfrm>
          <a:prstGeom prst="rect">
            <a:avLst/>
          </a:prstGeom>
          <a:noFill/>
        </p:spPr>
        <p:txBody>
          <a:bodyPr wrap="square" rtlCol="0">
            <a:spAutoFit/>
          </a:bodyPr>
          <a:lstStyle/>
          <a:p>
            <a:pPr marL="285750" indent="-285750">
              <a:buFont typeface="Wingdings" panose="05000000000000000000" pitchFamily="2" charset="2"/>
              <a:buChar char="§"/>
            </a:pPr>
            <a:r>
              <a:rPr lang="en-US" dirty="0"/>
              <a:t>Design an architecture which is able to handle data and computation movement between distributed computation resources</a:t>
            </a:r>
          </a:p>
          <a:p>
            <a:pPr marL="285750" indent="-285750">
              <a:buFont typeface="Wingdings" panose="05000000000000000000" pitchFamily="2" charset="2"/>
              <a:buChar char="§"/>
            </a:pPr>
            <a:r>
              <a:rPr lang="en-US" dirty="0"/>
              <a:t>Develop a containerized Data Intensive Application which is used in our platform to simulate the data processing activity in order to fit the data requirements</a:t>
            </a:r>
          </a:p>
          <a:p>
            <a:pPr marL="285750" indent="-285750">
              <a:buFont typeface="Wingdings" panose="05000000000000000000" pitchFamily="2" charset="2"/>
              <a:buChar char="§"/>
            </a:pPr>
            <a:r>
              <a:rPr lang="en-US" dirty="0"/>
              <a:t>Develop and deploy a customized monitoring system for our platform</a:t>
            </a:r>
          </a:p>
          <a:p>
            <a:pPr marL="285750" indent="-285750">
              <a:buFont typeface="Wingdings" panose="05000000000000000000" pitchFamily="2" charset="2"/>
              <a:buChar char="§"/>
            </a:pPr>
            <a:endParaRPr lang="en-US" dirty="0"/>
          </a:p>
          <a:p>
            <a:endParaRPr lang="en-US" dirty="0"/>
          </a:p>
        </p:txBody>
      </p:sp>
    </p:spTree>
    <p:extLst>
      <p:ext uri="{BB962C8B-B14F-4D97-AF65-F5344CB8AC3E}">
        <p14:creationId xmlns:p14="http://schemas.microsoft.com/office/powerpoint/2010/main" val="36547774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531537" y="306872"/>
            <a:ext cx="7474128" cy="639668"/>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err="1">
                <a:latin typeface="Sitka Heading" panose="02000505000000020004" pitchFamily="2" charset="0"/>
              </a:rPr>
              <a:t>DaaS</a:t>
            </a:r>
            <a:r>
              <a:rPr lang="en-US" sz="3200" b="0" dirty="0">
                <a:latin typeface="Sitka Heading" panose="02000505000000020004" pitchFamily="2" charset="0"/>
              </a:rPr>
              <a:t> FRAMEWORK IN FOG COMPUTING</a:t>
            </a:r>
          </a:p>
        </p:txBody>
      </p:sp>
      <p:pic>
        <p:nvPicPr>
          <p:cNvPr id="4" name="图片 3">
            <a:extLst>
              <a:ext uri="{FF2B5EF4-FFF2-40B4-BE49-F238E27FC236}">
                <a16:creationId xmlns:a16="http://schemas.microsoft.com/office/drawing/2014/main" id="{59E5F018-A0EF-484D-B0D6-B78F3BAEA8B3}"/>
              </a:ext>
            </a:extLst>
          </p:cNvPr>
          <p:cNvPicPr>
            <a:picLocks noChangeAspect="1"/>
          </p:cNvPicPr>
          <p:nvPr/>
        </p:nvPicPr>
        <p:blipFill>
          <a:blip r:embed="rId2"/>
          <a:stretch>
            <a:fillRect/>
          </a:stretch>
        </p:blipFill>
        <p:spPr>
          <a:xfrm>
            <a:off x="849055" y="1495350"/>
            <a:ext cx="7315261" cy="4333831"/>
          </a:xfrm>
          <a:prstGeom prst="rect">
            <a:avLst/>
          </a:prstGeom>
        </p:spPr>
      </p:pic>
      <p:sp>
        <p:nvSpPr>
          <p:cNvPr id="5" name="文本框 4">
            <a:extLst>
              <a:ext uri="{FF2B5EF4-FFF2-40B4-BE49-F238E27FC236}">
                <a16:creationId xmlns:a16="http://schemas.microsoft.com/office/drawing/2014/main" id="{A42E4DED-CA98-4163-BC91-101B65F0ACE7}"/>
              </a:ext>
            </a:extLst>
          </p:cNvPr>
          <p:cNvSpPr txBox="1"/>
          <p:nvPr/>
        </p:nvSpPr>
        <p:spPr>
          <a:xfrm>
            <a:off x="3256383" y="5675292"/>
            <a:ext cx="3452327" cy="307777"/>
          </a:xfrm>
          <a:prstGeom prst="rect">
            <a:avLst/>
          </a:prstGeom>
          <a:noFill/>
        </p:spPr>
        <p:txBody>
          <a:bodyPr wrap="square" rtlCol="0">
            <a:spAutoFit/>
          </a:bodyPr>
          <a:lstStyle/>
          <a:p>
            <a:r>
              <a:rPr lang="en-US" sz="1400" dirty="0"/>
              <a:t>Figure 1: D</a:t>
            </a:r>
            <a:r>
              <a:rPr lang="en-US" altLang="zh-CN" sz="1400" dirty="0"/>
              <a:t>ata-as-a-Service architecture</a:t>
            </a:r>
            <a:endParaRPr lang="en-US" sz="1400" dirty="0"/>
          </a:p>
        </p:txBody>
      </p:sp>
    </p:spTree>
    <p:extLst>
      <p:ext uri="{BB962C8B-B14F-4D97-AF65-F5344CB8AC3E}">
        <p14:creationId xmlns:p14="http://schemas.microsoft.com/office/powerpoint/2010/main" val="1161740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531537" y="306872"/>
            <a:ext cx="3825859" cy="639668"/>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a:latin typeface="Sitka Heading" panose="02000505000000020004" pitchFamily="2" charset="0"/>
              </a:rPr>
              <a:t>IMPLEMENTATION</a:t>
            </a:r>
          </a:p>
          <a:p>
            <a:endParaRPr lang="en-US" sz="3200" b="0" dirty="0">
              <a:latin typeface="Sitka Heading" panose="02000505000000020004" pitchFamily="2" charset="0"/>
              <a:ea typeface="Yu Gothic UI Semibold" panose="020B0700000000000000" pitchFamily="34" charset="-128"/>
            </a:endParaRPr>
          </a:p>
        </p:txBody>
      </p:sp>
      <p:pic>
        <p:nvPicPr>
          <p:cNvPr id="5" name="图片 4">
            <a:extLst>
              <a:ext uri="{FF2B5EF4-FFF2-40B4-BE49-F238E27FC236}">
                <a16:creationId xmlns:a16="http://schemas.microsoft.com/office/drawing/2014/main" id="{A594F4F8-E529-49FD-BCBA-88A1C2F32EE2}"/>
              </a:ext>
            </a:extLst>
          </p:cNvPr>
          <p:cNvPicPr>
            <a:picLocks noChangeAspect="1"/>
          </p:cNvPicPr>
          <p:nvPr/>
        </p:nvPicPr>
        <p:blipFill>
          <a:blip r:embed="rId2"/>
          <a:stretch>
            <a:fillRect/>
          </a:stretch>
        </p:blipFill>
        <p:spPr>
          <a:xfrm>
            <a:off x="1" y="0"/>
            <a:ext cx="9144000" cy="6854714"/>
          </a:xfrm>
          <a:prstGeom prst="rect">
            <a:avLst/>
          </a:prstGeom>
        </p:spPr>
      </p:pic>
      <p:sp>
        <p:nvSpPr>
          <p:cNvPr id="6" name="文本框 5">
            <a:extLst>
              <a:ext uri="{FF2B5EF4-FFF2-40B4-BE49-F238E27FC236}">
                <a16:creationId xmlns:a16="http://schemas.microsoft.com/office/drawing/2014/main" id="{23DDD4FC-9574-4BD1-A32D-5A8230CFBD14}"/>
              </a:ext>
            </a:extLst>
          </p:cNvPr>
          <p:cNvSpPr txBox="1"/>
          <p:nvPr/>
        </p:nvSpPr>
        <p:spPr>
          <a:xfrm>
            <a:off x="3144413" y="6561497"/>
            <a:ext cx="3629609" cy="307777"/>
          </a:xfrm>
          <a:prstGeom prst="rect">
            <a:avLst/>
          </a:prstGeom>
          <a:noFill/>
        </p:spPr>
        <p:txBody>
          <a:bodyPr wrap="square" rtlCol="0">
            <a:spAutoFit/>
          </a:bodyPr>
          <a:lstStyle/>
          <a:p>
            <a:r>
              <a:rPr lang="en-US" sz="1400" dirty="0"/>
              <a:t>Figure 2: Kubernetes architecture overview</a:t>
            </a:r>
          </a:p>
        </p:txBody>
      </p:sp>
    </p:spTree>
    <p:extLst>
      <p:ext uri="{BB962C8B-B14F-4D97-AF65-F5344CB8AC3E}">
        <p14:creationId xmlns:p14="http://schemas.microsoft.com/office/powerpoint/2010/main" val="3754703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531535" y="306872"/>
            <a:ext cx="7044921" cy="639668"/>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a:latin typeface="Sitka Heading" panose="02000505000000020004" pitchFamily="2" charset="0"/>
              </a:rPr>
              <a:t>CUSTOMIZED MONITORING SYSTEM</a:t>
            </a:r>
          </a:p>
        </p:txBody>
      </p:sp>
      <p:sp>
        <p:nvSpPr>
          <p:cNvPr id="3" name="文本框 2">
            <a:extLst>
              <a:ext uri="{FF2B5EF4-FFF2-40B4-BE49-F238E27FC236}">
                <a16:creationId xmlns:a16="http://schemas.microsoft.com/office/drawing/2014/main" id="{600BA420-41CC-451D-BDE2-7A633FB998F7}"/>
              </a:ext>
            </a:extLst>
          </p:cNvPr>
          <p:cNvSpPr txBox="1"/>
          <p:nvPr/>
        </p:nvSpPr>
        <p:spPr>
          <a:xfrm>
            <a:off x="802433" y="1716832"/>
            <a:ext cx="6895323" cy="2862322"/>
          </a:xfrm>
          <a:prstGeom prst="rect">
            <a:avLst/>
          </a:prstGeom>
          <a:noFill/>
        </p:spPr>
        <p:txBody>
          <a:bodyPr wrap="square" rtlCol="0">
            <a:spAutoFit/>
          </a:bodyPr>
          <a:lstStyle/>
          <a:p>
            <a:r>
              <a:rPr lang="en-US" dirty="0"/>
              <a:t>Metrics involved in the monitoring system:</a:t>
            </a:r>
          </a:p>
          <a:p>
            <a:endParaRPr lang="en-US" dirty="0"/>
          </a:p>
          <a:p>
            <a:r>
              <a:rPr lang="en-US" dirty="0"/>
              <a:t>Resource metrics:</a:t>
            </a:r>
          </a:p>
          <a:p>
            <a:pPr marL="285750" indent="-285750">
              <a:buFont typeface="Arial" panose="020B0604020202020204" pitchFamily="34" charset="0"/>
              <a:buChar char="•"/>
            </a:pPr>
            <a:r>
              <a:rPr lang="en-US" dirty="0"/>
              <a:t>CPU utilization</a:t>
            </a:r>
          </a:p>
          <a:p>
            <a:pPr marL="285750" indent="-285750">
              <a:buFont typeface="Arial" panose="020B0604020202020204" pitchFamily="34" charset="0"/>
              <a:buChar char="•"/>
            </a:pPr>
            <a:r>
              <a:rPr lang="en-US" dirty="0"/>
              <a:t>Memory utilization</a:t>
            </a:r>
          </a:p>
          <a:p>
            <a:pPr marL="285750" indent="-285750">
              <a:buFont typeface="Arial" panose="020B0604020202020204" pitchFamily="34" charset="0"/>
              <a:buChar char="•"/>
            </a:pPr>
            <a:r>
              <a:rPr lang="en-US" dirty="0"/>
              <a:t>Network throughput</a:t>
            </a:r>
          </a:p>
          <a:p>
            <a:r>
              <a:rPr lang="en-US" dirty="0"/>
              <a:t>Custom metrics:</a:t>
            </a:r>
          </a:p>
          <a:p>
            <a:pPr marL="285750" indent="-285750">
              <a:buFont typeface="Arial" panose="020B0604020202020204" pitchFamily="34" charset="0"/>
              <a:buChar char="•"/>
            </a:pPr>
            <a:r>
              <a:rPr lang="en-US" dirty="0"/>
              <a:t>Data processing response time</a:t>
            </a:r>
          </a:p>
          <a:p>
            <a:pPr marL="285750" indent="-285750">
              <a:buFont typeface="Arial" panose="020B0604020202020204" pitchFamily="34" charset="0"/>
              <a:buChar char="•"/>
            </a:pPr>
            <a:r>
              <a:rPr lang="en-US" dirty="0"/>
              <a:t>HTTP request number</a:t>
            </a:r>
          </a:p>
          <a:p>
            <a:pPr marL="285750" indent="-285750">
              <a:buFont typeface="Arial" panose="020B0604020202020204" pitchFamily="34" charset="0"/>
              <a:buChar char="•"/>
            </a:pPr>
            <a:r>
              <a:rPr lang="en-US" dirty="0"/>
              <a:t>HTTP request failure number</a:t>
            </a:r>
          </a:p>
        </p:txBody>
      </p:sp>
    </p:spTree>
    <p:extLst>
      <p:ext uri="{BB962C8B-B14F-4D97-AF65-F5344CB8AC3E}">
        <p14:creationId xmlns:p14="http://schemas.microsoft.com/office/powerpoint/2010/main" val="152615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531535" y="306872"/>
            <a:ext cx="7044921" cy="639668"/>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a:latin typeface="Sitka Heading" panose="02000505000000020004" pitchFamily="2" charset="0"/>
              </a:rPr>
              <a:t>CUSTOMIZED MONITORING SYSTEM</a:t>
            </a:r>
          </a:p>
        </p:txBody>
      </p:sp>
      <p:sp>
        <p:nvSpPr>
          <p:cNvPr id="4" name="文本框 3">
            <a:extLst>
              <a:ext uri="{FF2B5EF4-FFF2-40B4-BE49-F238E27FC236}">
                <a16:creationId xmlns:a16="http://schemas.microsoft.com/office/drawing/2014/main" id="{A8793861-08FE-492C-827F-1D555966F831}"/>
              </a:ext>
            </a:extLst>
          </p:cNvPr>
          <p:cNvSpPr txBox="1"/>
          <p:nvPr/>
        </p:nvSpPr>
        <p:spPr>
          <a:xfrm>
            <a:off x="531535" y="1708244"/>
            <a:ext cx="7707085" cy="1200329"/>
          </a:xfrm>
          <a:prstGeom prst="rect">
            <a:avLst/>
          </a:prstGeom>
          <a:noFill/>
        </p:spPr>
        <p:txBody>
          <a:bodyPr wrap="square" rtlCol="0">
            <a:spAutoFit/>
          </a:bodyPr>
          <a:lstStyle/>
          <a:p>
            <a:r>
              <a:rPr lang="en-US" dirty="0"/>
              <a:t>we decide to select </a:t>
            </a:r>
            <a:r>
              <a:rPr lang="en-US" b="1" dirty="0"/>
              <a:t>Prometheus</a:t>
            </a:r>
            <a:r>
              <a:rPr lang="en-US" dirty="0"/>
              <a:t> as the main monitoring system for two reasons:</a:t>
            </a:r>
          </a:p>
          <a:p>
            <a:pPr marL="342900" indent="-342900">
              <a:buFont typeface="+mj-lt"/>
              <a:buAutoNum type="arabicPeriod"/>
            </a:pPr>
            <a:r>
              <a:rPr lang="en-US" dirty="0"/>
              <a:t>Prometheus is able to monitor all the components within a Kubernetes cluster</a:t>
            </a:r>
          </a:p>
          <a:p>
            <a:pPr marL="342900" indent="-342900">
              <a:buFont typeface="+mj-lt"/>
              <a:buAutoNum type="arabicPeriod"/>
            </a:pPr>
            <a:r>
              <a:rPr lang="en-US" dirty="0"/>
              <a:t>The custom metrics are usually emitted in Prometheus format</a:t>
            </a:r>
          </a:p>
        </p:txBody>
      </p:sp>
      <p:sp>
        <p:nvSpPr>
          <p:cNvPr id="5" name="矩形 4">
            <a:extLst>
              <a:ext uri="{FF2B5EF4-FFF2-40B4-BE49-F238E27FC236}">
                <a16:creationId xmlns:a16="http://schemas.microsoft.com/office/drawing/2014/main" id="{19AD7B54-3D70-4949-B9D7-739B23B63093}"/>
              </a:ext>
            </a:extLst>
          </p:cNvPr>
          <p:cNvSpPr/>
          <p:nvPr/>
        </p:nvSpPr>
        <p:spPr>
          <a:xfrm>
            <a:off x="531535" y="3522306"/>
            <a:ext cx="7707085" cy="1200329"/>
          </a:xfrm>
          <a:prstGeom prst="rect">
            <a:avLst/>
          </a:prstGeom>
        </p:spPr>
        <p:txBody>
          <a:bodyPr wrap="square">
            <a:spAutoFit/>
          </a:bodyPr>
          <a:lstStyle/>
          <a:p>
            <a:r>
              <a:rPr lang="en-US" dirty="0"/>
              <a:t>To separate the access </a:t>
            </a:r>
            <a:r>
              <a:rPr lang="en-US" dirty="0" err="1"/>
              <a:t>priviledge</a:t>
            </a:r>
            <a:r>
              <a:rPr lang="en-US" dirty="0"/>
              <a:t> to different types of </a:t>
            </a:r>
            <a:r>
              <a:rPr lang="en-US" altLang="zh-CN" dirty="0"/>
              <a:t>metrics</a:t>
            </a:r>
            <a:r>
              <a:rPr lang="en-US" dirty="0"/>
              <a:t>, we set two Prometheus instances. One is used for monitoring the regular cluster metrics for all Kubernetes objects, and the other one is used to pull custom metrics exposed by some specific applications (VDCs).</a:t>
            </a:r>
          </a:p>
        </p:txBody>
      </p:sp>
    </p:spTree>
    <p:extLst>
      <p:ext uri="{BB962C8B-B14F-4D97-AF65-F5344CB8AC3E}">
        <p14:creationId xmlns:p14="http://schemas.microsoft.com/office/powerpoint/2010/main" val="3768316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6B8706-9D39-4E7C-AB57-415BEC78494B}"/>
              </a:ext>
            </a:extLst>
          </p:cNvPr>
          <p:cNvSpPr txBox="1">
            <a:spLocks/>
          </p:cNvSpPr>
          <p:nvPr/>
        </p:nvSpPr>
        <p:spPr>
          <a:xfrm>
            <a:off x="531535" y="306872"/>
            <a:ext cx="7044921" cy="639668"/>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en-US" sz="3200" b="0" dirty="0">
                <a:latin typeface="Sitka Heading" panose="02000505000000020004" pitchFamily="2" charset="0"/>
              </a:rPr>
              <a:t>THE DEPLOYMENT OF PROMETHEUS</a:t>
            </a:r>
          </a:p>
        </p:txBody>
      </p:sp>
      <p:pic>
        <p:nvPicPr>
          <p:cNvPr id="4" name="图片 3">
            <a:extLst>
              <a:ext uri="{FF2B5EF4-FFF2-40B4-BE49-F238E27FC236}">
                <a16:creationId xmlns:a16="http://schemas.microsoft.com/office/drawing/2014/main" id="{5D192FD0-80BE-461C-A8D2-DCF70373C254}"/>
              </a:ext>
            </a:extLst>
          </p:cNvPr>
          <p:cNvPicPr>
            <a:picLocks noChangeAspect="1"/>
          </p:cNvPicPr>
          <p:nvPr/>
        </p:nvPicPr>
        <p:blipFill>
          <a:blip r:embed="rId2"/>
          <a:stretch>
            <a:fillRect/>
          </a:stretch>
        </p:blipFill>
        <p:spPr>
          <a:xfrm>
            <a:off x="0" y="946540"/>
            <a:ext cx="9144000" cy="5902130"/>
          </a:xfrm>
          <a:prstGeom prst="rect">
            <a:avLst/>
          </a:prstGeom>
        </p:spPr>
      </p:pic>
      <p:sp>
        <p:nvSpPr>
          <p:cNvPr id="7" name="文本框 6">
            <a:extLst>
              <a:ext uri="{FF2B5EF4-FFF2-40B4-BE49-F238E27FC236}">
                <a16:creationId xmlns:a16="http://schemas.microsoft.com/office/drawing/2014/main" id="{E2EF991F-7485-4CA7-9444-F1A770A7E66F}"/>
              </a:ext>
            </a:extLst>
          </p:cNvPr>
          <p:cNvSpPr txBox="1"/>
          <p:nvPr/>
        </p:nvSpPr>
        <p:spPr>
          <a:xfrm>
            <a:off x="2108714" y="6494237"/>
            <a:ext cx="5327784" cy="307777"/>
          </a:xfrm>
          <a:prstGeom prst="rect">
            <a:avLst/>
          </a:prstGeom>
          <a:noFill/>
        </p:spPr>
        <p:txBody>
          <a:bodyPr wrap="square" rtlCol="0">
            <a:spAutoFit/>
          </a:bodyPr>
          <a:lstStyle/>
          <a:p>
            <a:r>
              <a:rPr lang="en-US" sz="1400" dirty="0"/>
              <a:t>Figure 3: The</a:t>
            </a:r>
            <a:r>
              <a:rPr lang="zh-CN" altLang="en-US" sz="1400" dirty="0"/>
              <a:t> </a:t>
            </a:r>
            <a:r>
              <a:rPr lang="en-US" altLang="zh-CN" sz="1400" dirty="0"/>
              <a:t>Prometheus components inside a Kubernetes cluster</a:t>
            </a:r>
            <a:endParaRPr lang="en-US" sz="1400" dirty="0"/>
          </a:p>
        </p:txBody>
      </p:sp>
    </p:spTree>
    <p:extLst>
      <p:ext uri="{BB962C8B-B14F-4D97-AF65-F5344CB8AC3E}">
        <p14:creationId xmlns:p14="http://schemas.microsoft.com/office/powerpoint/2010/main" val="1806150728"/>
      </p:ext>
    </p:extLst>
  </p:cSld>
  <p:clrMapOvr>
    <a:masterClrMapping/>
  </p:clrMapOvr>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4429</TotalTime>
  <Words>525</Words>
  <Application>Microsoft Office PowerPoint</Application>
  <PresentationFormat>全屏显示(4:3)</PresentationFormat>
  <Paragraphs>63</Paragraphs>
  <Slides>13</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Yu Gothic UI Semibold</vt:lpstr>
      <vt:lpstr>宋体</vt:lpstr>
      <vt:lpstr>Arial</vt:lpstr>
      <vt:lpstr>Baskerville Old Face</vt:lpstr>
      <vt:lpstr>Calibri</vt:lpstr>
      <vt:lpstr>Sitka Heading</vt:lpstr>
      <vt:lpstr>Times New Roman</vt:lpstr>
      <vt:lpstr>Wingdings</vt:lpstr>
      <vt:lpstr>POLI</vt:lpstr>
      <vt:lpstr>Titolo presentazione sottotitolo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chao sun</cp:lastModifiedBy>
  <cp:revision>224</cp:revision>
  <cp:lastPrinted>2016-10-06T07:23:11Z</cp:lastPrinted>
  <dcterms:created xsi:type="dcterms:W3CDTF">2015-05-26T12:27:57Z</dcterms:created>
  <dcterms:modified xsi:type="dcterms:W3CDTF">2018-05-25T13:57:03Z</dcterms:modified>
</cp:coreProperties>
</file>